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68" r:id="rId5"/>
    <p:sldId id="260" r:id="rId6"/>
    <p:sldId id="269" r:id="rId7"/>
    <p:sldId id="270" r:id="rId8"/>
    <p:sldId id="271" r:id="rId9"/>
    <p:sldId id="261" r:id="rId10"/>
    <p:sldId id="272" r:id="rId11"/>
    <p:sldId id="262" r:id="rId12"/>
    <p:sldId id="273" r:id="rId13"/>
    <p:sldId id="274" r:id="rId14"/>
    <p:sldId id="276" r:id="rId15"/>
    <p:sldId id="275" r:id="rId16"/>
    <p:sldId id="277" r:id="rId17"/>
    <p:sldId id="278" r:id="rId18"/>
    <p:sldId id="279" r:id="rId19"/>
    <p:sldId id="280" r:id="rId20"/>
    <p:sldId id="265" r:id="rId2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3" autoAdjust="0"/>
    <p:restoredTop sz="94709" autoAdjust="0"/>
  </p:normalViewPr>
  <p:slideViewPr>
    <p:cSldViewPr snapToGrid="0">
      <p:cViewPr varScale="1">
        <p:scale>
          <a:sx n="69" d="100"/>
          <a:sy n="69" d="100"/>
        </p:scale>
        <p:origin x="-9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pPr/>
              <a:t>5/4/2015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pPr/>
              <a:t>5/4/2015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pPr/>
              <a:t>5/4/2015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pPr/>
              <a:t>5/4/2015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pPr/>
              <a:t>5/4/2015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pPr/>
              <a:t>5/4/2015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pPr/>
              <a:t>5/4/2015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pPr/>
              <a:t>5/4/2015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pPr/>
              <a:t>5/4/2015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pPr/>
              <a:t>5/4/2015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pPr/>
              <a:t>5/4/2015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pPr/>
              <a:t>5/4/2015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pPr/>
              <a:t>5/4/2015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en-US"/>
              <a:pPr/>
              <a:t>5/4/2015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ELD Retelling Cards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E-mail Pals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1684" y="185441"/>
            <a:ext cx="2743201" cy="232217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1. Listen to the teacher read the story.</a:t>
            </a:r>
            <a:br>
              <a:rPr lang="en-US" sz="1600" dirty="0" smtClean="0"/>
            </a:br>
            <a:r>
              <a:rPr lang="en-US" sz="1600" dirty="0" smtClean="0"/>
              <a:t>2. The teacher will read a question.</a:t>
            </a:r>
            <a:br>
              <a:rPr lang="en-US" sz="1600" dirty="0" smtClean="0"/>
            </a:br>
            <a:r>
              <a:rPr lang="en-US" sz="1600" dirty="0" smtClean="0"/>
              <a:t>3. Use a complete sentence to answer the question. Use the sentence frame to help you answer the question.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42849" y="5469877"/>
            <a:ext cx="9173295" cy="1131813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1. Gina is looking at_____________________________________. 2.  I send e-mails to___________________________.</a:t>
            </a:r>
          </a:p>
          <a:p>
            <a:r>
              <a:rPr lang="en-US" sz="1800" b="1" dirty="0" smtClean="0"/>
              <a:t>3. Gina is_________________________. </a:t>
            </a:r>
            <a:r>
              <a:rPr lang="en-US" sz="1800" b="1" dirty="0" err="1" smtClean="0"/>
              <a:t>Tyra</a:t>
            </a:r>
            <a:r>
              <a:rPr lang="en-US" sz="1800" b="1" dirty="0" smtClean="0"/>
              <a:t> sent Gina _____________________________.</a:t>
            </a:r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3354" b="23354"/>
          <a:stretch>
            <a:fillRect/>
          </a:stretch>
        </p:blipFill>
        <p:spPr bwMode="auto">
          <a:xfrm>
            <a:off x="346365" y="263235"/>
            <a:ext cx="8672944" cy="51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8972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1684" y="185441"/>
            <a:ext cx="2743201" cy="232217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1. Listen to the teacher read the story.</a:t>
            </a:r>
            <a:br>
              <a:rPr lang="en-US" sz="1600" dirty="0" smtClean="0"/>
            </a:br>
            <a:r>
              <a:rPr lang="en-US" sz="1600" dirty="0" smtClean="0"/>
              <a:t>2. The teacher will read a question.</a:t>
            </a:r>
            <a:br>
              <a:rPr lang="en-US" sz="1600" dirty="0" smtClean="0"/>
            </a:br>
            <a:r>
              <a:rPr lang="en-US" sz="1600" dirty="0" smtClean="0"/>
              <a:t>3. Use a complete sentence to answer the question. Use the sentence frame to help you answer the question.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42849" y="5469877"/>
            <a:ext cx="9173295" cy="1131813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1. Gina is _____________________________________. 2.  The teacher is telling the class___________________________.</a:t>
            </a:r>
          </a:p>
          <a:p>
            <a:r>
              <a:rPr lang="en-US" sz="1800" b="1" dirty="0" smtClean="0"/>
              <a:t>3. Gina and </a:t>
            </a:r>
            <a:r>
              <a:rPr lang="en-US" sz="1800" b="1" dirty="0" err="1" smtClean="0"/>
              <a:t>Tyra</a:t>
            </a:r>
            <a:r>
              <a:rPr lang="en-US" sz="1800" b="1" dirty="0" smtClean="0"/>
              <a:t> are _____________________________________.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3354" b="23354"/>
          <a:stretch>
            <a:fillRect/>
          </a:stretch>
        </p:blipFill>
        <p:spPr bwMode="auto">
          <a:xfrm>
            <a:off x="360218" y="207817"/>
            <a:ext cx="8562109" cy="520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8972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Language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 CAN RETELL A STORY BY WRITING ABOUT MY FAVORITE PART OF THE STORY.</a:t>
            </a:r>
            <a:endParaRPr lang="en-US"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to work with your partner. You will do it with support.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1684" y="185441"/>
            <a:ext cx="2743201" cy="232217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1. Listen to the teacher read the story.</a:t>
            </a:r>
            <a:br>
              <a:rPr lang="en-US" sz="1600" dirty="0" smtClean="0"/>
            </a:br>
            <a:r>
              <a:rPr lang="en-US" sz="1600" dirty="0" smtClean="0"/>
              <a:t>2. The teacher will read a question.</a:t>
            </a:r>
            <a:br>
              <a:rPr lang="en-US" sz="1600" dirty="0" smtClean="0"/>
            </a:br>
            <a:r>
              <a:rPr lang="en-US" sz="1600" dirty="0" smtClean="0"/>
              <a:t>3. Use a complete sentence to answer the question. Use the sentence frame to help you answer the question.</a:t>
            </a:r>
            <a:endParaRPr lang="en-US" sz="1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3354" b="23354"/>
          <a:stretch>
            <a:fillRect/>
          </a:stretch>
        </p:blipFill>
        <p:spPr bwMode="auto">
          <a:xfrm>
            <a:off x="180109" y="193964"/>
            <a:ext cx="8922327" cy="530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8972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1684" y="185441"/>
            <a:ext cx="2743201" cy="232217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1. Listen to the teacher read the story.</a:t>
            </a:r>
            <a:br>
              <a:rPr lang="en-US" sz="1600" dirty="0" smtClean="0"/>
            </a:br>
            <a:r>
              <a:rPr lang="en-US" sz="1600" dirty="0" smtClean="0"/>
              <a:t>2. The teacher will read a question.</a:t>
            </a:r>
            <a:br>
              <a:rPr lang="en-US" sz="1600" dirty="0" smtClean="0"/>
            </a:br>
            <a:r>
              <a:rPr lang="en-US" sz="1600" dirty="0" smtClean="0"/>
              <a:t>3. Use a complete sentence to answer the question. Use the sentence frame to help you answer the question.</a:t>
            </a:r>
            <a:endParaRPr lang="en-US" sz="1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3354" b="23354"/>
          <a:stretch>
            <a:fillRect/>
          </a:stretch>
        </p:blipFill>
        <p:spPr bwMode="auto">
          <a:xfrm>
            <a:off x="401782" y="290945"/>
            <a:ext cx="8589818" cy="543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89722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1684" y="185441"/>
            <a:ext cx="2743201" cy="232217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1. Listen to the teacher read the story.</a:t>
            </a:r>
            <a:br>
              <a:rPr lang="en-US" sz="1600" dirty="0" smtClean="0"/>
            </a:br>
            <a:r>
              <a:rPr lang="en-US" sz="1600" dirty="0" smtClean="0"/>
              <a:t>2. The teacher will read a question.</a:t>
            </a:r>
            <a:br>
              <a:rPr lang="en-US" sz="1600" dirty="0" smtClean="0"/>
            </a:br>
            <a:r>
              <a:rPr lang="en-US" sz="1600" dirty="0" smtClean="0"/>
              <a:t>3. Use a complete sentence to answer the question. Use the sentence frame to help you answer the question.</a:t>
            </a:r>
            <a:endParaRPr lang="en-US" sz="16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82" y="180108"/>
            <a:ext cx="8977745" cy="580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8972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latin typeface="Baskerville Old Face" pitchFamily="18" charset="0"/>
              </a:rPr>
              <a:t>Emerging, Expanding, and Bridging</a:t>
            </a:r>
          </a:p>
          <a:p>
            <a:r>
              <a:rPr lang="en-US" sz="2400" b="1" dirty="0" smtClean="0">
                <a:latin typeface="Baskerville Old Face" pitchFamily="18" charset="0"/>
              </a:rPr>
              <a:t>A. Collaborative: Exchange information and ideas with others through oral collaborative discussions.</a:t>
            </a:r>
          </a:p>
          <a:p>
            <a:r>
              <a:rPr lang="en-US" sz="2400" b="1" dirty="0" smtClean="0">
                <a:latin typeface="Baskerville Old Face" pitchFamily="18" charset="0"/>
              </a:rPr>
              <a:t>B. Interpretive: Listening actively to spoken English</a:t>
            </a:r>
          </a:p>
          <a:p>
            <a:r>
              <a:rPr lang="en-US" sz="2400" b="1" dirty="0" smtClean="0">
                <a:latin typeface="Baskerville Old Face" pitchFamily="18" charset="0"/>
              </a:rPr>
              <a:t>C. Productive: Expressing information and ideas in formal oral presentations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Language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 CAN RETELL A STORY BY WRITING ABOUT MY FAVORITE PART OF THE STORY.</a:t>
            </a:r>
            <a:endParaRPr lang="en-US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61309" y="1953491"/>
            <a:ext cx="74537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Write about your favorite part of the story.  Be prepared to retell your favorite part of the story.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35294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latin typeface="Baskerville Old Face" pitchFamily="18" charset="0"/>
              </a:rPr>
              <a:t>Emerging, Expanding, and Bridging</a:t>
            </a:r>
          </a:p>
          <a:p>
            <a:r>
              <a:rPr lang="en-US" sz="2400" b="1" dirty="0" smtClean="0">
                <a:latin typeface="Baskerville Old Face" pitchFamily="18" charset="0"/>
              </a:rPr>
              <a:t>A. Collaborative: Exchange information and ideas with others through oral collaborative discussions.</a:t>
            </a:r>
          </a:p>
          <a:p>
            <a:r>
              <a:rPr lang="en-US" sz="2400" b="1" dirty="0" smtClean="0">
                <a:latin typeface="Baskerville Old Face" pitchFamily="18" charset="0"/>
              </a:rPr>
              <a:t>B. Interpretive: Listening actively to spoken English</a:t>
            </a:r>
          </a:p>
          <a:p>
            <a:r>
              <a:rPr lang="en-US" sz="2400" b="1" dirty="0" smtClean="0">
                <a:latin typeface="Baskerville Old Face" pitchFamily="18" charset="0"/>
              </a:rPr>
              <a:t>C. Productive: Expressing information and ideas in formal oral presentations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Language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 CAN RETELL A STORY BY WRITING ABOUT MY FAVORITE PART OF THE STORY.</a:t>
            </a:r>
            <a:endParaRPr lang="en-US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31" y="422564"/>
            <a:ext cx="6400801" cy="2486025"/>
          </a:xfrm>
        </p:spPr>
        <p:txBody>
          <a:bodyPr/>
          <a:lstStyle/>
          <a:p>
            <a:r>
              <a:rPr lang="en-US" dirty="0" smtClean="0"/>
              <a:t>CONNECT TO PRIOR KNOWLEDGE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2946" y="2008909"/>
            <a:ext cx="6996546" cy="4350328"/>
          </a:xfrm>
        </p:spPr>
        <p:txBody>
          <a:bodyPr>
            <a:noAutofit/>
          </a:bodyPr>
          <a:lstStyle/>
          <a:p>
            <a:r>
              <a:rPr lang="en-US" sz="4400" dirty="0" smtClean="0"/>
              <a:t>Who remembers Stella Luna?</a:t>
            </a:r>
            <a:endParaRPr lang="en-US" sz="4400" u="sng" dirty="0" smtClean="0"/>
          </a:p>
          <a:p>
            <a:r>
              <a:rPr lang="en-US" sz="4400" dirty="0" smtClean="0"/>
              <a:t>Who can tell me what their favorite part of that story was? Think/Pair/Share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427456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Language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 CAN RETELL A STORY BY WRITING ABOUT MY FAVORITE PART OF THE STORY.</a:t>
            </a:r>
            <a:endParaRPr lang="en-US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Step to retelling</a:t>
            </a:r>
          </a:p>
          <a:p>
            <a:r>
              <a:rPr lang="en-US" sz="3200" dirty="0" smtClean="0"/>
              <a:t>1. Listen to the teacher read the story.</a:t>
            </a:r>
          </a:p>
          <a:p>
            <a:r>
              <a:rPr lang="en-US" sz="3200" dirty="0" smtClean="0"/>
              <a:t>2. The teacher will read a question.</a:t>
            </a:r>
          </a:p>
          <a:p>
            <a:r>
              <a:rPr lang="en-US" sz="3200" dirty="0" smtClean="0"/>
              <a:t>3. Use a complete sentence to answer the question. Use the sentence frame to help you answer the question.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do the work, you listen!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8692" y="290945"/>
            <a:ext cx="2478376" cy="267387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1. Listen to the teacher read the story.</a:t>
            </a:r>
            <a:br>
              <a:rPr lang="en-US" sz="1800" dirty="0" smtClean="0"/>
            </a:br>
            <a:r>
              <a:rPr lang="en-US" sz="1800" dirty="0" smtClean="0"/>
              <a:t>2. The teacher will read a question.</a:t>
            </a:r>
            <a:br>
              <a:rPr lang="en-US" sz="1800" dirty="0" smtClean="0"/>
            </a:br>
            <a:r>
              <a:rPr lang="en-US" sz="1800" dirty="0" smtClean="0"/>
              <a:t>3. Use a complete sentence to answer the question. Use the sentence frame to help you answer the question.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773383" y="5417127"/>
            <a:ext cx="8562108" cy="1177637"/>
          </a:xfrm>
        </p:spPr>
        <p:txBody>
          <a:bodyPr>
            <a:normAutofit fontScale="92500"/>
          </a:bodyPr>
          <a:lstStyle/>
          <a:p>
            <a:r>
              <a:rPr lang="en-US" sz="1600" b="1" dirty="0" smtClean="0"/>
              <a:t>Level 1-2: Gina and </a:t>
            </a:r>
            <a:r>
              <a:rPr lang="en-US" sz="1600" b="1" dirty="0" err="1" smtClean="0"/>
              <a:t>Tyra</a:t>
            </a:r>
            <a:r>
              <a:rPr lang="en-US" sz="1600" b="1" dirty="0" smtClean="0"/>
              <a:t> are going ____________.  Gina and </a:t>
            </a:r>
            <a:r>
              <a:rPr lang="en-US" sz="1600" b="1" dirty="0" err="1" smtClean="0"/>
              <a:t>Tyra</a:t>
            </a:r>
            <a:r>
              <a:rPr lang="en-US" sz="1600" b="1" dirty="0" smtClean="0"/>
              <a:t>__________________________</a:t>
            </a:r>
          </a:p>
          <a:p>
            <a:r>
              <a:rPr lang="en-US" sz="1600" b="1" dirty="0" smtClean="0"/>
              <a:t>Level 3:  Gina’s mom is taking Gina and </a:t>
            </a:r>
            <a:r>
              <a:rPr lang="en-US" sz="1600" b="1" dirty="0" err="1" smtClean="0"/>
              <a:t>Tyra</a:t>
            </a:r>
            <a:r>
              <a:rPr lang="en-US" sz="1600" b="1" dirty="0" smtClean="0"/>
              <a:t> ___________________________.</a:t>
            </a:r>
          </a:p>
          <a:p>
            <a:r>
              <a:rPr lang="en-US" sz="1600" b="1" dirty="0" smtClean="0"/>
              <a:t>Level 4: _____________________are in the car.  I go with friends ______________________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3354" b="23354"/>
          <a:stretch>
            <a:fillRect/>
          </a:stretch>
        </p:blipFill>
        <p:spPr bwMode="auto">
          <a:xfrm>
            <a:off x="207818" y="263236"/>
            <a:ext cx="9019310" cy="512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0914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STRUCTURED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do this together!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427</Words>
  <Application>Microsoft Office PowerPoint</Application>
  <PresentationFormat>Custom</PresentationFormat>
  <Paragraphs>52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Children Happy 16x9</vt:lpstr>
      <vt:lpstr>ELD Retelling Cards</vt:lpstr>
      <vt:lpstr>STANDARD</vt:lpstr>
      <vt:lpstr>Language Objective</vt:lpstr>
      <vt:lpstr>CONNECT TO PRIOR KNOWLEDGE</vt:lpstr>
      <vt:lpstr>Language OBJECTIVE</vt:lpstr>
      <vt:lpstr>INPUT</vt:lpstr>
      <vt:lpstr>MODEL</vt:lpstr>
      <vt:lpstr>1. Listen to the teacher read the story. 2. The teacher will read a question. 3. Use a complete sentence to answer the question. Use the sentence frame to help you answer the question.</vt:lpstr>
      <vt:lpstr>STRUCTURED PRACTICE</vt:lpstr>
      <vt:lpstr>1. Listen to the teacher read the story. 2. The teacher will read a question. 3. Use a complete sentence to answer the question. Use the sentence frame to help you answer the question.</vt:lpstr>
      <vt:lpstr>1. Listen to the teacher read the story. 2. The teacher will read a question. 3. Use a complete sentence to answer the question. Use the sentence frame to help you answer the question.</vt:lpstr>
      <vt:lpstr>Language OBJECTIVE</vt:lpstr>
      <vt:lpstr>GUIDED PRACTICE</vt:lpstr>
      <vt:lpstr>1. Listen to the teacher read the story. 2. The teacher will read a question. 3. Use a complete sentence to answer the question. Use the sentence frame to help you answer the question.</vt:lpstr>
      <vt:lpstr>1. Listen to the teacher read the story. 2. The teacher will read a question. 3. Use a complete sentence to answer the question. Use the sentence frame to help you answer the question.</vt:lpstr>
      <vt:lpstr>1. Listen to the teacher read the story. 2. The teacher will read a question. 3. Use a complete sentence to answer the question. Use the sentence frame to help you answer the question.</vt:lpstr>
      <vt:lpstr>STANDARD</vt:lpstr>
      <vt:lpstr>Language OBJECTIVE</vt:lpstr>
      <vt:lpstr>INDEPENDENT PRACTICE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2015-05-04T17:32:53Z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